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1" r:id="rId2"/>
    <p:sldId id="270" r:id="rId3"/>
    <p:sldId id="265" r:id="rId4"/>
    <p:sldId id="266" r:id="rId5"/>
    <p:sldId id="269" r:id="rId6"/>
    <p:sldId id="268" r:id="rId7"/>
    <p:sldId id="256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2A4D7-3603-4197-825E-A8D58B06E99F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4A1FB-00D9-4F2C-9A04-A82EA805B37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2A4D7-3603-4197-825E-A8D58B06E99F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4A1FB-00D9-4F2C-9A04-A82EA805B37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2A4D7-3603-4197-825E-A8D58B06E99F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4A1FB-00D9-4F2C-9A04-A82EA805B3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2A4D7-3603-4197-825E-A8D58B06E99F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4A1FB-00D9-4F2C-9A04-A82EA805B37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2A4D7-3603-4197-825E-A8D58B06E99F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4A1FB-00D9-4F2C-9A04-A82EA805B37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2A4D7-3603-4197-825E-A8D58B06E99F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4A1FB-00D9-4F2C-9A04-A82EA805B3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2A4D7-3603-4197-825E-A8D58B06E99F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4A1FB-00D9-4F2C-9A04-A82EA805B3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2A4D7-3603-4197-825E-A8D58B06E99F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4A1FB-00D9-4F2C-9A04-A82EA805B3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2A4D7-3603-4197-825E-A8D58B06E99F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4A1FB-00D9-4F2C-9A04-A82EA805B37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2A4D7-3603-4197-825E-A8D58B06E99F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4A1FB-00D9-4F2C-9A04-A82EA805B3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2A4D7-3603-4197-825E-A8D58B06E99F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4A1FB-00D9-4F2C-9A04-A82EA805B3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752A4D7-3603-4197-825E-A8D58B06E99F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524A1FB-00D9-4F2C-9A04-A82EA805B37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755576" y="908720"/>
            <a:ext cx="7550225" cy="4606448"/>
          </a:xfrm>
        </p:spPr>
        <p:txBody>
          <a:bodyPr/>
          <a:lstStyle/>
          <a:p>
            <a:pPr marL="45720" indent="0" algn="ctr">
              <a:buNone/>
            </a:pPr>
            <a:r>
              <a:rPr lang="ru-RU" sz="3600" i="1" dirty="0">
                <a:solidFill>
                  <a:srgbClr val="FF0000"/>
                </a:solidFill>
              </a:rPr>
              <a:t>«Границы  выразимого </a:t>
            </a:r>
            <a:br>
              <a:rPr lang="ru-RU" sz="3600" i="1" dirty="0">
                <a:solidFill>
                  <a:srgbClr val="FF0000"/>
                </a:solidFill>
              </a:rPr>
            </a:br>
            <a:r>
              <a:rPr lang="ru-RU" sz="3600" i="1" dirty="0">
                <a:solidFill>
                  <a:srgbClr val="FF0000"/>
                </a:solidFill>
              </a:rPr>
              <a:t>в слове и чувстве</a:t>
            </a:r>
            <a:r>
              <a:rPr lang="ru-RU" sz="3600" i="1" dirty="0" smtClean="0">
                <a:solidFill>
                  <a:srgbClr val="FF0000"/>
                </a:solidFill>
              </a:rPr>
              <a:t>»</a:t>
            </a:r>
            <a:br>
              <a:rPr lang="ru-RU" sz="3600" i="1" dirty="0" smtClean="0">
                <a:solidFill>
                  <a:srgbClr val="FF0000"/>
                </a:solidFill>
              </a:rPr>
            </a:br>
            <a:r>
              <a:rPr lang="ru-RU" sz="2800" i="1" dirty="0" smtClean="0">
                <a:solidFill>
                  <a:srgbClr val="FF0000"/>
                </a:solidFill>
              </a:rPr>
              <a:t>по произведению </a:t>
            </a:r>
            <a:r>
              <a:rPr lang="ru-RU" sz="2800" i="1" dirty="0" err="1" smtClean="0">
                <a:solidFill>
                  <a:srgbClr val="FF0000"/>
                </a:solidFill>
              </a:rPr>
              <a:t>В.А.Жуковского</a:t>
            </a:r>
            <a:r>
              <a:rPr lang="ru-RU" sz="2800" i="1" dirty="0" smtClean="0">
                <a:solidFill>
                  <a:srgbClr val="FF0000"/>
                </a:solidFill>
              </a:rPr>
              <a:t> «Невыразимое</a:t>
            </a:r>
            <a:r>
              <a:rPr lang="ru-RU" sz="2800" i="1" dirty="0" smtClean="0">
                <a:solidFill>
                  <a:srgbClr val="FF0000"/>
                </a:solidFill>
              </a:rPr>
              <a:t>»</a:t>
            </a:r>
            <a:r>
              <a:rPr lang="ru-RU" sz="2800" i="1" dirty="0" smtClean="0">
                <a:solidFill>
                  <a:srgbClr val="0070C0"/>
                </a:solidFill>
              </a:rPr>
              <a:t/>
            </a:r>
            <a:br>
              <a:rPr lang="ru-RU" sz="2800" i="1" dirty="0" smtClean="0">
                <a:solidFill>
                  <a:srgbClr val="0070C0"/>
                </a:solidFill>
              </a:rPr>
            </a:br>
            <a:r>
              <a:rPr lang="ru-RU" sz="2800" i="1" dirty="0" smtClean="0">
                <a:solidFill>
                  <a:srgbClr val="0070C0"/>
                </a:solidFill>
              </a:rPr>
              <a:t/>
            </a:r>
            <a:br>
              <a:rPr lang="ru-RU" sz="2800" i="1" dirty="0" smtClean="0">
                <a:solidFill>
                  <a:srgbClr val="0070C0"/>
                </a:solidFill>
              </a:rPr>
            </a:br>
            <a:r>
              <a:rPr lang="ru-RU" sz="28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Автор : </a:t>
            </a:r>
            <a:r>
              <a:rPr lang="ru-RU" sz="2800" i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Ерманова</a:t>
            </a:r>
            <a:r>
              <a:rPr lang="ru-RU" sz="28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Т.Т</a:t>
            </a:r>
            <a:r>
              <a:rPr lang="ru-RU" sz="28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.,</a:t>
            </a:r>
            <a:r>
              <a:rPr lang="ru-RU" sz="28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ru-RU" sz="28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28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учитель </a:t>
            </a:r>
            <a:r>
              <a:rPr lang="ru-RU" sz="28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МБОУ «</a:t>
            </a:r>
            <a:r>
              <a:rPr lang="ru-RU" sz="2800" i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Астрахановская</a:t>
            </a:r>
            <a:r>
              <a:rPr lang="ru-RU" sz="28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ООШ»</a:t>
            </a:r>
            <a:r>
              <a:rPr lang="ru-RU" sz="28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ru-RU" sz="28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28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2016г</a:t>
            </a:r>
            <a:r>
              <a:rPr lang="ru-RU" sz="28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r>
              <a:rPr lang="ru-RU" sz="48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ru-RU" sz="48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262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5013176"/>
            <a:ext cx="6955175" cy="1844824"/>
          </a:xfrm>
        </p:spPr>
        <p:txBody>
          <a:bodyPr/>
          <a:lstStyle/>
          <a:p>
            <a:pPr marL="45720" indent="0">
              <a:buNone/>
            </a:pPr>
            <a:r>
              <a:rPr lang="ru-RU" sz="2400" i="1" dirty="0" smtClean="0">
                <a:solidFill>
                  <a:schemeClr val="accent1">
                    <a:lumMod val="75000"/>
                  </a:schemeClr>
                </a:solidFill>
              </a:rPr>
              <a:t>…И </a:t>
            </a:r>
            <a:r>
              <a:rPr lang="ru-RU" sz="2400" i="1" dirty="0">
                <a:solidFill>
                  <a:schemeClr val="accent1">
                    <a:lumMod val="75000"/>
                  </a:schemeClr>
                </a:solidFill>
              </a:rPr>
              <a:t>лишь молчание понятно </a:t>
            </a:r>
            <a:r>
              <a:rPr lang="ru-RU" sz="2400" i="1" dirty="0" smtClean="0">
                <a:solidFill>
                  <a:schemeClr val="accent1">
                    <a:lumMod val="75000"/>
                  </a:schemeClr>
                </a:solidFill>
              </a:rPr>
              <a:t>говорит...                  </a:t>
            </a:r>
            <a:r>
              <a:rPr lang="ru-RU" sz="2400" i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400" i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i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400" i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i="1" dirty="0" smtClean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ru-RU" sz="2000" i="1" dirty="0" smtClean="0">
                <a:solidFill>
                  <a:schemeClr val="accent1">
                    <a:lumMod val="75000"/>
                  </a:schemeClr>
                </a:solidFill>
              </a:rPr>
              <a:t>Василий </a:t>
            </a:r>
            <a:r>
              <a:rPr lang="ru-RU" sz="2000" i="1" dirty="0">
                <a:solidFill>
                  <a:schemeClr val="accent1">
                    <a:lumMod val="75000"/>
                  </a:schemeClr>
                </a:solidFill>
              </a:rPr>
              <a:t>Андреевич </a:t>
            </a:r>
            <a:r>
              <a:rPr lang="ru-RU" sz="2000" i="1" dirty="0" smtClean="0">
                <a:solidFill>
                  <a:schemeClr val="accent1">
                    <a:lumMod val="75000"/>
                  </a:schemeClr>
                </a:solidFill>
              </a:rPr>
              <a:t>Жуковский. Невыразимое.)</a:t>
            </a:r>
            <a:r>
              <a:rPr lang="ru-RU" sz="2000" i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000" i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000" i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000" i="1" dirty="0">
                <a:solidFill>
                  <a:schemeClr val="accent1">
                    <a:lumMod val="75000"/>
                  </a:schemeClr>
                </a:solidFill>
              </a:rPr>
            </a:br>
            <a:endParaRPr lang="ru-RU" sz="20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731518"/>
            <a:ext cx="7344815" cy="4281658"/>
          </a:xfrm>
        </p:spPr>
        <p:txBody>
          <a:bodyPr>
            <a:normAutofit fontScale="92500" lnSpcReduction="10000"/>
          </a:bodyPr>
          <a:lstStyle/>
          <a:p>
            <a:pPr marL="45720" indent="0" algn="ctr">
              <a:buNone/>
            </a:pPr>
            <a:endParaRPr lang="ru-RU" sz="1600" dirty="0" smtClean="0"/>
          </a:p>
          <a:p>
            <a:pPr marL="45720" indent="0" algn="ctr">
              <a:buNone/>
            </a:pPr>
            <a:endParaRPr lang="ru-RU" sz="1600" dirty="0"/>
          </a:p>
          <a:p>
            <a:pPr marL="45720" indent="0" algn="ctr">
              <a:buNone/>
            </a:pPr>
            <a:endParaRPr lang="ru-RU" sz="1600" dirty="0" smtClean="0"/>
          </a:p>
          <a:p>
            <a:pPr marL="45720" indent="0" algn="ctr">
              <a:buNone/>
            </a:pPr>
            <a:endParaRPr lang="ru-RU" sz="1600" dirty="0"/>
          </a:p>
          <a:p>
            <a:pPr marL="45720" indent="0" algn="ctr">
              <a:buNone/>
            </a:pPr>
            <a:endParaRPr lang="ru-RU" sz="1600" dirty="0" smtClean="0"/>
          </a:p>
          <a:p>
            <a:pPr marL="45720" indent="0" algn="ctr">
              <a:buNone/>
            </a:pPr>
            <a:endParaRPr lang="ru-RU" sz="1600" dirty="0"/>
          </a:p>
          <a:p>
            <a:pPr marL="45720" indent="0" algn="ctr">
              <a:buNone/>
            </a:pPr>
            <a:endParaRPr lang="ru-RU" sz="1600" dirty="0" smtClean="0"/>
          </a:p>
          <a:p>
            <a:pPr marL="45720" indent="0" algn="ctr">
              <a:buNone/>
            </a:pPr>
            <a:endParaRPr lang="ru-RU" sz="1600" dirty="0"/>
          </a:p>
          <a:p>
            <a:pPr marL="45720" indent="0" algn="ctr">
              <a:buNone/>
            </a:pPr>
            <a:endParaRPr lang="ru-RU" sz="1600" dirty="0" smtClean="0"/>
          </a:p>
          <a:p>
            <a:pPr marL="45720" indent="0" algn="ctr">
              <a:buNone/>
            </a:pPr>
            <a:endParaRPr lang="ru-RU" sz="1600" dirty="0"/>
          </a:p>
          <a:p>
            <a:pPr marL="45720" indent="0" algn="ctr">
              <a:buNone/>
            </a:pPr>
            <a:endParaRPr lang="ru-RU" sz="1600" dirty="0"/>
          </a:p>
          <a:p>
            <a:pPr marL="45720" indent="0" algn="ctr">
              <a:buNone/>
            </a:pPr>
            <a:endParaRPr lang="ru-RU" sz="1600" dirty="0" smtClean="0"/>
          </a:p>
          <a:p>
            <a:pPr marL="45720" indent="0" algn="ctr">
              <a:buNone/>
            </a:pPr>
            <a:endParaRPr lang="ru-RU" sz="1600" dirty="0"/>
          </a:p>
          <a:p>
            <a:pPr marL="45720" indent="0" algn="ctr">
              <a:buNone/>
            </a:pPr>
            <a:r>
              <a:rPr lang="ru-RU" sz="1600" dirty="0" smtClean="0"/>
              <a:t> ( 1783 – 1852 )</a:t>
            </a:r>
            <a:endParaRPr lang="ru-RU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04664"/>
            <a:ext cx="36195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68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123728" y="-218151"/>
            <a:ext cx="5184576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</a:p>
          <a:p>
            <a:r>
              <a:rPr lang="ru-RU" dirty="0"/>
              <a:t> </a:t>
            </a:r>
          </a:p>
          <a:p>
            <a:pPr algn="ctr"/>
            <a:r>
              <a:rPr lang="ru-RU" i="1" dirty="0"/>
              <a:t>Невыразимое</a:t>
            </a:r>
          </a:p>
          <a:p>
            <a:pPr algn="ctr"/>
            <a:r>
              <a:rPr lang="ru-RU" i="1" dirty="0"/>
              <a:t>(отрывок)</a:t>
            </a:r>
          </a:p>
          <a:p>
            <a:r>
              <a:rPr lang="ru-RU" i="1" dirty="0"/>
              <a:t> </a:t>
            </a:r>
            <a:r>
              <a:rPr lang="ru-RU" i="1" dirty="0" smtClean="0"/>
              <a:t>                                                   </a:t>
            </a:r>
            <a:r>
              <a:rPr lang="ru-RU" sz="1600" i="1" dirty="0" err="1" smtClean="0"/>
              <a:t>В.А.Жуковский</a:t>
            </a:r>
            <a:endParaRPr lang="ru-RU" sz="1600" i="1" dirty="0"/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Что наш язык земной пред дивною природой? 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С какой небрежною и легкою свободой 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Она рассыпала повсюду красоту 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И разновидное с единством согласила! 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Но где, какая кисть ее изобразила? 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Едва-едва одну ее черту 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С усилием поймать удастся вдохновенью... 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Но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льзя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ли в мертвое живое передать? 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Кто мог создание в словах пересоздать? 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Невыразимое подвластно ль выраженью?.. 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Святые таинства, лишь сердце знает вас. 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Не часто ли в величественный час 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Вечернего земли преображенья, 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Когда душа смятенная полна 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Пророчеством великого виденья 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И в беспредельное унесена, — 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Спирается в груди болезненное чувство, 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Хотим прекрасное в полете удержать, </a:t>
            </a:r>
          </a:p>
          <a:p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Ненареченному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хотим названье дать — 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И обессиленно безмолвствует искусство? </a:t>
            </a:r>
          </a:p>
        </p:txBody>
      </p:sp>
    </p:spTree>
    <p:extLst>
      <p:ext uri="{BB962C8B-B14F-4D97-AF65-F5344CB8AC3E}">
        <p14:creationId xmlns:p14="http://schemas.microsoft.com/office/powerpoint/2010/main" val="371883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835696" y="116632"/>
            <a:ext cx="5040560" cy="8125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Что видимо очам — сей пламень облаков, 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По небу тихому летящих, 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Сие дрожанье вод блестящих, 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Сии картины берегов 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В пожаре пышного заката — 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Сии столь яркие черты — 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Легко их ловит мысль крылата, 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И есть слова для их блестящей красоты. 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Но то, что слито с сей блестящей красотою — 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Сие столь смутное, волнующее нас, 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Сей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внемлемый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одной душою </a:t>
            </a:r>
          </a:p>
          <a:p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Обворожающего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глас, 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Сие к далекому стремленье, 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Сей миновавшего привет 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(Как прилетевшее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незапно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дуновенье 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От луга родины, где был когда-то цвет, 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Святая молодость, где жило упованье), 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Сие шепнувшее душе воспоминанье 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О милом радостном и скорбном старины, 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Сия сходящая святыня с вышины, 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Сие присутствие создателя в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созданье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— 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Какой для них язык?.. Горе́ душа летит, 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Все необъятное в единый вздох теснится, 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И лишь молчание понятно говорит.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844366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4517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11916"/>
            <a:ext cx="8015045" cy="561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7216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35696" y="4149081"/>
            <a:ext cx="5616623" cy="1785584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Спасибо за урок!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24745"/>
            <a:ext cx="7772400" cy="2475706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/>
            </a:r>
            <a:br>
              <a:rPr lang="ru-RU" sz="5400" dirty="0" smtClean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smtClean="0">
                <a:solidFill>
                  <a:srgbClr val="FF0000"/>
                </a:solidFill>
              </a:rPr>
              <a:t>      </a:t>
            </a:r>
            <a:r>
              <a:rPr lang="ru-RU" sz="5400" dirty="0" smtClean="0">
                <a:solidFill>
                  <a:srgbClr val="FF0000"/>
                </a:solidFill>
              </a:rPr>
              <a:t>Молодцы!</a:t>
            </a:r>
            <a:endParaRPr lang="ru-RU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041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68</TotalTime>
  <Words>163</Words>
  <Application>Microsoft Office PowerPoint</Application>
  <PresentationFormat>Экран (4:3)</PresentationFormat>
  <Paragraphs>72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Воздушный поток</vt:lpstr>
      <vt:lpstr>«Границы  выразимого  в слове и чувстве» по произведению В.А.Жуковского «Невыразимое»  Автор : Ерманова Т.Т., учитель МБОУ «Астрахановская ООШ» 2016г. </vt:lpstr>
      <vt:lpstr>…И лишь молчание понятно говорит...                    (Василий Андреевич Жуковский. Невыразимое.)  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Молодцы!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IRINA</dc:creator>
  <cp:lastModifiedBy>0</cp:lastModifiedBy>
  <cp:revision>11</cp:revision>
  <dcterms:created xsi:type="dcterms:W3CDTF">2015-10-01T17:22:43Z</dcterms:created>
  <dcterms:modified xsi:type="dcterms:W3CDTF">2017-01-30T15:35:36Z</dcterms:modified>
</cp:coreProperties>
</file>